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1" r:id="rId5"/>
    <p:sldId id="262" r:id="rId6"/>
    <p:sldId id="263" r:id="rId7"/>
    <p:sldId id="264" r:id="rId8"/>
    <p:sldId id="269" r:id="rId9"/>
    <p:sldId id="265" r:id="rId10"/>
    <p:sldId id="266" r:id="rId11"/>
    <p:sldId id="267" r:id="rId12"/>
    <p:sldId id="270"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B0C8"/>
    <a:srgbClr val="0B3C63"/>
    <a:srgbClr val="268BA9"/>
    <a:srgbClr val="1E5D80"/>
    <a:srgbClr val="073159"/>
    <a:srgbClr val="2F82A0"/>
    <a:srgbClr val="EEF6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418" autoAdjust="0"/>
  </p:normalViewPr>
  <p:slideViewPr>
    <p:cSldViewPr snapToGrid="0">
      <p:cViewPr varScale="1">
        <p:scale>
          <a:sx n="95" d="100"/>
          <a:sy n="95" d="100"/>
        </p:scale>
        <p:origin x="420" y="84"/>
      </p:cViewPr>
      <p:guideLst/>
    </p:cSldViewPr>
  </p:slideViewPr>
  <p:notesTextViewPr>
    <p:cViewPr>
      <p:scale>
        <a:sx n="133" d="100"/>
        <a:sy n="133"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Burton Clausen and today we will be exploring digital piracy</a:t>
            </a:r>
          </a:p>
          <a:p>
            <a:endParaRPr lang="en-US" dirty="0"/>
          </a:p>
          <a:p>
            <a:r>
              <a:rPr lang="en-US" dirty="0"/>
              <a:t>--next</a:t>
            </a:r>
          </a:p>
        </p:txBody>
      </p:sp>
      <p:sp>
        <p:nvSpPr>
          <p:cNvPr id="4" name="Slide Number Placeholder 3"/>
          <p:cNvSpPr>
            <a:spLocks noGrp="1"/>
          </p:cNvSpPr>
          <p:nvPr>
            <p:ph type="sldNum" sz="quarter" idx="5"/>
          </p:nvPr>
        </p:nvSpPr>
        <p:spPr/>
        <p:txBody>
          <a:bodyPr/>
          <a:lstStyle/>
          <a:p>
            <a:fld id="{C275CD8D-B1D9-4658-A4F0-38CA8D83ED5D}" type="slidenum">
              <a:rPr lang="en-US" smtClean="0"/>
              <a:t>1</a:t>
            </a:fld>
            <a:endParaRPr lang="en-US" dirty="0"/>
          </a:p>
        </p:txBody>
      </p:sp>
    </p:spTree>
    <p:extLst>
      <p:ext uri="{BB962C8B-B14F-4D97-AF65-F5344CB8AC3E}">
        <p14:creationId xmlns:p14="http://schemas.microsoft.com/office/powerpoint/2010/main" val="363778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look at our agenda</a:t>
            </a:r>
          </a:p>
          <a:p>
            <a:endParaRPr lang="en-US" dirty="0"/>
          </a:p>
          <a:p>
            <a:r>
              <a:rPr lang="en-US" dirty="0"/>
              <a:t>--next</a:t>
            </a:r>
          </a:p>
        </p:txBody>
      </p:sp>
      <p:sp>
        <p:nvSpPr>
          <p:cNvPr id="4" name="Slide Number Placeholder 3"/>
          <p:cNvSpPr>
            <a:spLocks noGrp="1"/>
          </p:cNvSpPr>
          <p:nvPr>
            <p:ph type="sldNum" sz="quarter" idx="5"/>
          </p:nvPr>
        </p:nvSpPr>
        <p:spPr/>
        <p:txBody>
          <a:bodyPr/>
          <a:lstStyle/>
          <a:p>
            <a:fld id="{C275CD8D-B1D9-4658-A4F0-38CA8D83ED5D}" type="slidenum">
              <a:rPr lang="en-US" smtClean="0"/>
              <a:t>2</a:t>
            </a:fld>
            <a:endParaRPr lang="en-US" dirty="0"/>
          </a:p>
        </p:txBody>
      </p:sp>
    </p:spTree>
    <p:extLst>
      <p:ext uri="{BB962C8B-B14F-4D97-AF65-F5344CB8AC3E}">
        <p14:creationId xmlns:p14="http://schemas.microsoft.com/office/powerpoint/2010/main" val="1080658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likely know what piracy is: the accessibility to digital entertainment without regard to copywrite laws which contributes to billions of dollars lost annually. </a:t>
            </a:r>
          </a:p>
          <a:p>
            <a:endParaRPr lang="en-US" dirty="0"/>
          </a:p>
          <a:p>
            <a:r>
              <a:rPr lang="en-US" dirty="0"/>
              <a:t>This exploratory data analysis observes trends and correlations into pirated video in the US to explore how it has grown over the years and observe correlations or trends relating to availability and popularity.</a:t>
            </a:r>
          </a:p>
          <a:p>
            <a:endParaRPr lang="en-US" dirty="0"/>
          </a:p>
          <a:p>
            <a:r>
              <a:rPr lang="en-US" dirty="0"/>
              <a:t>We will look at who's work was downloaded the most, what single work was downloaded the most, and some trends over time</a:t>
            </a:r>
          </a:p>
          <a:p>
            <a:endParaRPr lang="en-US" dirty="0"/>
          </a:p>
          <a:p>
            <a:r>
              <a:rPr lang="en-US" dirty="0"/>
              <a:t>--next</a:t>
            </a:r>
          </a:p>
        </p:txBody>
      </p:sp>
      <p:sp>
        <p:nvSpPr>
          <p:cNvPr id="4" name="Slide Number Placeholder 3"/>
          <p:cNvSpPr>
            <a:spLocks noGrp="1"/>
          </p:cNvSpPr>
          <p:nvPr>
            <p:ph type="sldNum" sz="quarter" idx="5"/>
          </p:nvPr>
        </p:nvSpPr>
        <p:spPr/>
        <p:txBody>
          <a:bodyPr/>
          <a:lstStyle/>
          <a:p>
            <a:fld id="{C275CD8D-B1D9-4658-A4F0-38CA8D83ED5D}" type="slidenum">
              <a:rPr lang="en-US" smtClean="0"/>
              <a:t>3</a:t>
            </a:fld>
            <a:endParaRPr lang="en-US" dirty="0"/>
          </a:p>
        </p:txBody>
      </p:sp>
    </p:spTree>
    <p:extLst>
      <p:ext uri="{BB962C8B-B14F-4D97-AF65-F5344CB8AC3E}">
        <p14:creationId xmlns:p14="http://schemas.microsoft.com/office/powerpoint/2010/main" val="93635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preparation included filtering exclusively to US content, dropping unnecessary datapoints, formatting and fleshing out missing information and deduping to increase validity. Deduping was important because the same content experiences multiple uploads, but there are also many instances of vastly different content sharing the same title</a:t>
            </a:r>
          </a:p>
          <a:p>
            <a:endParaRPr lang="en-US" dirty="0"/>
          </a:p>
          <a:p>
            <a:r>
              <a:rPr lang="en-US" dirty="0"/>
              <a:t>--next</a:t>
            </a:r>
          </a:p>
        </p:txBody>
      </p:sp>
      <p:sp>
        <p:nvSpPr>
          <p:cNvPr id="4" name="Slide Number Placeholder 3"/>
          <p:cNvSpPr>
            <a:spLocks noGrp="1"/>
          </p:cNvSpPr>
          <p:nvPr>
            <p:ph type="sldNum" sz="quarter" idx="5"/>
          </p:nvPr>
        </p:nvSpPr>
        <p:spPr/>
        <p:txBody>
          <a:bodyPr/>
          <a:lstStyle/>
          <a:p>
            <a:fld id="{C275CD8D-B1D9-4658-A4F0-38CA8D83ED5D}" type="slidenum">
              <a:rPr lang="en-US" smtClean="0"/>
              <a:t>4</a:t>
            </a:fld>
            <a:endParaRPr lang="en-US" dirty="0"/>
          </a:p>
        </p:txBody>
      </p:sp>
    </p:spTree>
    <p:extLst>
      <p:ext uri="{BB962C8B-B14F-4D97-AF65-F5344CB8AC3E}">
        <p14:creationId xmlns:p14="http://schemas.microsoft.com/office/powerpoint/2010/main" val="2267840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our top ten directors based on downloads of their collective works</a:t>
            </a:r>
          </a:p>
          <a:p>
            <a:endParaRPr lang="en-US" dirty="0"/>
          </a:p>
          <a:p>
            <a:r>
              <a:rPr lang="en-US" dirty="0"/>
              <a:t>On the bottom shows the decrease in average time between theatrical release dates and the date a video was available for download. Some data predated the internet and would heavily skew results, so this represents only data since the first video server went online in June 1993.</a:t>
            </a:r>
          </a:p>
          <a:p>
            <a:endParaRPr lang="en-US" dirty="0"/>
          </a:p>
          <a:p>
            <a:r>
              <a:rPr lang="en-US" dirty="0"/>
              <a:t>--next</a:t>
            </a:r>
          </a:p>
        </p:txBody>
      </p:sp>
      <p:sp>
        <p:nvSpPr>
          <p:cNvPr id="4" name="Slide Number Placeholder 3"/>
          <p:cNvSpPr>
            <a:spLocks noGrp="1"/>
          </p:cNvSpPr>
          <p:nvPr>
            <p:ph type="sldNum" sz="quarter" idx="5"/>
          </p:nvPr>
        </p:nvSpPr>
        <p:spPr/>
        <p:txBody>
          <a:bodyPr/>
          <a:lstStyle/>
          <a:p>
            <a:fld id="{C275CD8D-B1D9-4658-A4F0-38CA8D83ED5D}" type="slidenum">
              <a:rPr lang="en-US" smtClean="0"/>
              <a:t>5</a:t>
            </a:fld>
            <a:endParaRPr lang="en-US" dirty="0"/>
          </a:p>
        </p:txBody>
      </p:sp>
    </p:spTree>
    <p:extLst>
      <p:ext uri="{BB962C8B-B14F-4D97-AF65-F5344CB8AC3E}">
        <p14:creationId xmlns:p14="http://schemas.microsoft.com/office/powerpoint/2010/main" val="4118894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look at some relationships with numeric features. The strong correlation between the amounts of views a file receives and the amounts of times it is downloaded is incredibly strong.</a:t>
            </a:r>
          </a:p>
          <a:p>
            <a:endParaRPr lang="en-US" dirty="0"/>
          </a:p>
          <a:p>
            <a:r>
              <a:rPr lang="en-US" dirty="0"/>
              <a:t>I was surprised the correlation between the download rate and IMDb rating was not stronger, as popular content would logically have a higher rate for piracy. </a:t>
            </a:r>
          </a:p>
          <a:p>
            <a:endParaRPr lang="en-US" dirty="0"/>
          </a:p>
          <a:p>
            <a:r>
              <a:rPr lang="en-US" dirty="0"/>
              <a:t>I had also anticipated a stronger relationship of the days from release/upload and the download rate to be higher. </a:t>
            </a:r>
          </a:p>
          <a:p>
            <a:endParaRPr lang="en-US" dirty="0"/>
          </a:p>
          <a:p>
            <a:r>
              <a:rPr lang="en-US" dirty="0"/>
              <a:t>--next</a:t>
            </a:r>
          </a:p>
        </p:txBody>
      </p:sp>
      <p:sp>
        <p:nvSpPr>
          <p:cNvPr id="4" name="Slide Number Placeholder 3"/>
          <p:cNvSpPr>
            <a:spLocks noGrp="1"/>
          </p:cNvSpPr>
          <p:nvPr>
            <p:ph type="sldNum" sz="quarter" idx="5"/>
          </p:nvPr>
        </p:nvSpPr>
        <p:spPr/>
        <p:txBody>
          <a:bodyPr/>
          <a:lstStyle/>
          <a:p>
            <a:fld id="{C275CD8D-B1D9-4658-A4F0-38CA8D83ED5D}" type="slidenum">
              <a:rPr lang="en-US" smtClean="0"/>
              <a:t>6</a:t>
            </a:fld>
            <a:endParaRPr lang="en-US" dirty="0"/>
          </a:p>
        </p:txBody>
      </p:sp>
    </p:spTree>
    <p:extLst>
      <p:ext uri="{BB962C8B-B14F-4D97-AF65-F5344CB8AC3E}">
        <p14:creationId xmlns:p14="http://schemas.microsoft.com/office/powerpoint/2010/main" val="2805284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our strongest correlation - a tight cluster of views to downloads. Makes sense if many visit the sites with specific content in mind.</a:t>
            </a:r>
          </a:p>
          <a:p>
            <a:endParaRPr lang="en-US" dirty="0"/>
          </a:p>
          <a:p>
            <a:r>
              <a:rPr lang="en-US" dirty="0"/>
              <a:t>On the right - Our most popular downloads DO have a quick upload time, seen by the highest third of data near that strong day zero line on the left.</a:t>
            </a:r>
          </a:p>
          <a:p>
            <a:r>
              <a:rPr lang="en-US" dirty="0"/>
              <a:t>The data is actually skewed because it includes entries when pirating was possible but before sites truly became mainstream. Data outside the main cluster ranges from 3 to 21 years. However, the technology existed, as all points represent content created after the first video server went online in June 1993.</a:t>
            </a:r>
          </a:p>
          <a:p>
            <a:endParaRPr lang="en-US" dirty="0"/>
          </a:p>
          <a:p>
            <a:r>
              <a:rPr lang="en-US" dirty="0"/>
              <a:t>--next</a:t>
            </a:r>
          </a:p>
        </p:txBody>
      </p:sp>
      <p:sp>
        <p:nvSpPr>
          <p:cNvPr id="4" name="Slide Number Placeholder 3"/>
          <p:cNvSpPr>
            <a:spLocks noGrp="1"/>
          </p:cNvSpPr>
          <p:nvPr>
            <p:ph type="sldNum" sz="quarter" idx="5"/>
          </p:nvPr>
        </p:nvSpPr>
        <p:spPr/>
        <p:txBody>
          <a:bodyPr/>
          <a:lstStyle/>
          <a:p>
            <a:fld id="{C275CD8D-B1D9-4658-A4F0-38CA8D83ED5D}" type="slidenum">
              <a:rPr lang="en-US" smtClean="0"/>
              <a:t>7</a:t>
            </a:fld>
            <a:endParaRPr lang="en-US" dirty="0"/>
          </a:p>
        </p:txBody>
      </p:sp>
    </p:spTree>
    <p:extLst>
      <p:ext uri="{BB962C8B-B14F-4D97-AF65-F5344CB8AC3E}">
        <p14:creationId xmlns:p14="http://schemas.microsoft.com/office/powerpoint/2010/main" val="2568124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overlay shows the number of theatrical releases compared to the number of videos uploaded, again, just during the time when uploading was possible.</a:t>
            </a:r>
          </a:p>
          <a:p>
            <a:endParaRPr lang="en-US" dirty="0"/>
          </a:p>
          <a:p>
            <a:r>
              <a:rPr lang="en-US" dirty="0"/>
              <a:t>Note the large uptick in 2010 where more content was pirated than produced, coinciding with popularity of higher quality content like Blu-ray and </a:t>
            </a:r>
            <a:r>
              <a:rPr lang="en-US" dirty="0" err="1"/>
              <a:t>dvd</a:t>
            </a:r>
            <a:r>
              <a:rPr lang="en-US" dirty="0"/>
              <a:t> as well as faster internet becoming more commercially available to facilitate piracy.</a:t>
            </a:r>
          </a:p>
          <a:p>
            <a:endParaRPr lang="en-US" dirty="0"/>
          </a:p>
          <a:p>
            <a:r>
              <a:rPr lang="en-US" dirty="0"/>
              <a:t>--next</a:t>
            </a:r>
          </a:p>
        </p:txBody>
      </p:sp>
      <p:sp>
        <p:nvSpPr>
          <p:cNvPr id="4" name="Slide Number Placeholder 3"/>
          <p:cNvSpPr>
            <a:spLocks noGrp="1"/>
          </p:cNvSpPr>
          <p:nvPr>
            <p:ph type="sldNum" sz="quarter" idx="5"/>
          </p:nvPr>
        </p:nvSpPr>
        <p:spPr/>
        <p:txBody>
          <a:bodyPr/>
          <a:lstStyle/>
          <a:p>
            <a:fld id="{C275CD8D-B1D9-4658-A4F0-38CA8D83ED5D}" type="slidenum">
              <a:rPr lang="en-US" smtClean="0"/>
              <a:t>8</a:t>
            </a:fld>
            <a:endParaRPr lang="en-US" dirty="0"/>
          </a:p>
        </p:txBody>
      </p:sp>
    </p:spTree>
    <p:extLst>
      <p:ext uri="{BB962C8B-B14F-4D97-AF65-F5344CB8AC3E}">
        <p14:creationId xmlns:p14="http://schemas.microsoft.com/office/powerpoint/2010/main" val="1438573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concludes my data exploration project, thank you. At this time, I will accept any questions of feedback, but first….</a:t>
            </a:r>
          </a:p>
          <a:p>
            <a:endParaRPr lang="en-US" dirty="0"/>
          </a:p>
          <a:p>
            <a:r>
              <a:rPr lang="en-US" dirty="0"/>
              <a:t>--does anyone care to guess what the most downloaded video was?</a:t>
            </a:r>
          </a:p>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9</a:t>
            </a:fld>
            <a:endParaRPr lang="en-US" dirty="0"/>
          </a:p>
        </p:txBody>
      </p:sp>
    </p:spTree>
    <p:extLst>
      <p:ext uri="{BB962C8B-B14F-4D97-AF65-F5344CB8AC3E}">
        <p14:creationId xmlns:p14="http://schemas.microsoft.com/office/powerpoint/2010/main" val="3153818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11/6/2025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7">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dirty="0"/>
              </a:p>
            </p:txBody>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11/6/2025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baclausen/ddi-midterm?tab=readme-ov-file#cleaning" TargetMode="External"/><Relationship Id="rId3" Type="http://schemas.openxmlformats.org/officeDocument/2006/relationships/image" Target="../media/image1.jpeg"/><Relationship Id="rId7" Type="http://schemas.openxmlformats.org/officeDocument/2006/relationships/hyperlink" Target="https://github.com/baclausen/ddi-midterm?tab=readme-ov-file#exploratory-focuses" TargetMode="External"/><Relationship Id="rId12"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baclausen/ddi-midterm?tab=readme-ov-file#overview" TargetMode="External"/><Relationship Id="rId11" Type="http://schemas.openxmlformats.org/officeDocument/2006/relationships/hyperlink" Target="https://github.com/baclausen/ddi-midterm?tab=readme-ov-file#sources" TargetMode="External"/><Relationship Id="rId5" Type="http://schemas.openxmlformats.org/officeDocument/2006/relationships/image" Target="../media/image3.jpeg"/><Relationship Id="rId10" Type="http://schemas.openxmlformats.org/officeDocument/2006/relationships/hyperlink" Target="https://github.com/baclausen/ddi-midterm?tab=readme-ov-file#conclusion" TargetMode="External"/><Relationship Id="rId4" Type="http://schemas.openxmlformats.org/officeDocument/2006/relationships/image" Target="../media/image2.png"/><Relationship Id="rId9" Type="http://schemas.openxmlformats.org/officeDocument/2006/relationships/hyperlink" Target="https://github.com/baclausen/ddi-midterm?tab=readme-ov-file#visualization-of-dat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US" dirty="0"/>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Digital piracy of</a:t>
            </a:r>
            <a:br>
              <a:rPr lang="en-US" dirty="0"/>
            </a:br>
            <a:r>
              <a:rPr lang="en-US" dirty="0"/>
              <a:t>us content</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fontScale="92500" lnSpcReduction="10000"/>
          </a:bodyPr>
          <a:lstStyle/>
          <a:p>
            <a:pPr algn="ctr"/>
            <a:r>
              <a:rPr lang="en-US" dirty="0"/>
              <a:t>Burton Clausen</a:t>
            </a:r>
          </a:p>
          <a:p>
            <a:pPr algn="ctr">
              <a:lnSpc>
                <a:spcPct val="100000"/>
              </a:lnSpc>
              <a:spcBef>
                <a:spcPts val="0"/>
              </a:spcBef>
            </a:pPr>
            <a:r>
              <a:rPr lang="en-US" dirty="0"/>
              <a:t>DDI-13</a:t>
            </a:r>
          </a:p>
          <a:p>
            <a:pPr algn="ctr">
              <a:lnSpc>
                <a:spcPct val="100000"/>
              </a:lnSpc>
              <a:spcBef>
                <a:spcPts val="0"/>
              </a:spcBef>
            </a:pPr>
            <a:r>
              <a:rPr lang="en-US" dirty="0"/>
              <a:t>November 2025</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99F7-4151-EE0F-E063-BE7D2CF95E8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9D73BB-02D3-8D84-199D-BBE7FB83C541}"/>
              </a:ext>
            </a:extLst>
          </p:cNvPr>
          <p:cNvSpPr txBox="1"/>
          <p:nvPr/>
        </p:nvSpPr>
        <p:spPr>
          <a:xfrm>
            <a:off x="4380420" y="182722"/>
            <a:ext cx="3431160" cy="584775"/>
          </a:xfrm>
          <a:prstGeom prst="rect">
            <a:avLst/>
          </a:prstGeom>
          <a:noFill/>
        </p:spPr>
        <p:txBody>
          <a:bodyPr wrap="square" anchor="ctr">
            <a:spAutoFit/>
          </a:bodyPr>
          <a:lstStyle/>
          <a:p>
            <a:pPr algn="ctr">
              <a:spcBef>
                <a:spcPts val="1800"/>
              </a:spcBef>
              <a:spcAft>
                <a:spcPts val="1200"/>
              </a:spcAft>
              <a:buNone/>
            </a:pPr>
            <a:r>
              <a:rPr lang="en-US" sz="3200" b="1" i="0" dirty="0">
                <a:effectLst/>
                <a:latin typeface="-apple-system"/>
              </a:rPr>
              <a:t>Top 10 Downloads</a:t>
            </a:r>
            <a:endParaRPr lang="en-US" sz="2400" b="1" i="0" dirty="0">
              <a:effectLst/>
              <a:latin typeface="-apple-system"/>
            </a:endParaRPr>
          </a:p>
        </p:txBody>
      </p:sp>
      <p:pic>
        <p:nvPicPr>
          <p:cNvPr id="6" name="Picture 5">
            <a:extLst>
              <a:ext uri="{FF2B5EF4-FFF2-40B4-BE49-F238E27FC236}">
                <a16:creationId xmlns:a16="http://schemas.microsoft.com/office/drawing/2014/main" id="{5DB333D8-20D5-324F-7E87-8F990848E255}"/>
              </a:ext>
            </a:extLst>
          </p:cNvPr>
          <p:cNvPicPr>
            <a:picLocks noChangeAspect="1"/>
          </p:cNvPicPr>
          <p:nvPr/>
        </p:nvPicPr>
        <p:blipFill>
          <a:blip r:embed="rId2"/>
          <a:stretch>
            <a:fillRect/>
          </a:stretch>
        </p:blipFill>
        <p:spPr>
          <a:xfrm>
            <a:off x="65315" y="1353548"/>
            <a:ext cx="12061371" cy="4196352"/>
          </a:xfrm>
          <a:prstGeom prst="rect">
            <a:avLst/>
          </a:prstGeom>
        </p:spPr>
      </p:pic>
    </p:spTree>
    <p:extLst>
      <p:ext uri="{BB962C8B-B14F-4D97-AF65-F5344CB8AC3E}">
        <p14:creationId xmlns:p14="http://schemas.microsoft.com/office/powerpoint/2010/main" val="4207596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dirty="0"/>
            </a:p>
          </p:txBody>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dirty="0"/>
            </a:p>
          </p:txBody>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dirty="0"/>
            </a:p>
          </p:txBody>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dirty="0"/>
            </a:p>
          </p:txBody>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dirty="0"/>
            </a:p>
          </p:txBody>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220586"/>
            <a:ext cx="3084891" cy="1478570"/>
          </a:xfrm>
        </p:spPr>
        <p:txBody>
          <a:bodyPr>
            <a:normAutofit/>
          </a:bodyPr>
          <a:lstStyle/>
          <a:p>
            <a:r>
              <a:rPr lang="en-US" sz="3200" dirty="0"/>
              <a:t>Table of contents</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1987019"/>
            <a:ext cx="3634168" cy="3541714"/>
          </a:xfrm>
        </p:spPr>
        <p:txBody>
          <a:bodyPr>
            <a:normAutofit/>
          </a:bodyPr>
          <a:lstStyle/>
          <a:p>
            <a:pPr marL="457200" indent="-457200">
              <a:buFont typeface="+mj-lt"/>
              <a:buAutoNum type="arabicPeriod"/>
            </a:pPr>
            <a:r>
              <a:rPr lang="en-US" dirty="0">
                <a:hlinkClick r:id="rId6">
                  <a:extLst>
                    <a:ext uri="{A12FA001-AC4F-418D-AE19-62706E023703}">
                      <ahyp:hlinkClr xmlns:ahyp="http://schemas.microsoft.com/office/drawing/2018/hyperlinkcolor" val="tx"/>
                    </a:ext>
                  </a:extLst>
                </a:hlinkClick>
              </a:rPr>
              <a:t>Project Overview</a:t>
            </a:r>
            <a:endParaRPr lang="en-US" dirty="0"/>
          </a:p>
          <a:p>
            <a:pPr marL="457200" indent="-457200">
              <a:buFont typeface="+mj-lt"/>
              <a:buAutoNum type="arabicPeriod"/>
            </a:pPr>
            <a:r>
              <a:rPr lang="en-US" dirty="0">
                <a:hlinkClick r:id="rId7">
                  <a:extLst>
                    <a:ext uri="{A12FA001-AC4F-418D-AE19-62706E023703}">
                      <ahyp:hlinkClr xmlns:ahyp="http://schemas.microsoft.com/office/drawing/2018/hyperlinkcolor" val="tx"/>
                    </a:ext>
                  </a:extLst>
                </a:hlinkClick>
              </a:rPr>
              <a:t>Exploratory Focuses</a:t>
            </a:r>
            <a:endParaRPr lang="en-US" dirty="0"/>
          </a:p>
          <a:p>
            <a:pPr marL="457200" indent="-457200">
              <a:buFont typeface="+mj-lt"/>
              <a:buAutoNum type="arabicPeriod"/>
            </a:pPr>
            <a:r>
              <a:rPr lang="en-US" dirty="0">
                <a:hlinkClick r:id="rId8">
                  <a:extLst>
                    <a:ext uri="{A12FA001-AC4F-418D-AE19-62706E023703}">
                      <ahyp:hlinkClr xmlns:ahyp="http://schemas.microsoft.com/office/drawing/2018/hyperlinkcolor" val="tx"/>
                    </a:ext>
                  </a:extLst>
                </a:hlinkClick>
              </a:rPr>
              <a:t>Cleaning</a:t>
            </a:r>
            <a:endParaRPr lang="en-US" dirty="0"/>
          </a:p>
          <a:p>
            <a:pPr marL="457200" indent="-457200">
              <a:buFont typeface="+mj-lt"/>
              <a:buAutoNum type="arabicPeriod"/>
            </a:pPr>
            <a:r>
              <a:rPr lang="en-US" dirty="0">
                <a:hlinkClick r:id="rId9">
                  <a:extLst>
                    <a:ext uri="{A12FA001-AC4F-418D-AE19-62706E023703}">
                      <ahyp:hlinkClr xmlns:ahyp="http://schemas.microsoft.com/office/drawing/2018/hyperlinkcolor" val="tx"/>
                    </a:ext>
                  </a:extLst>
                </a:hlinkClick>
              </a:rPr>
              <a:t>Visual Aides</a:t>
            </a:r>
            <a:endParaRPr lang="en-US" dirty="0"/>
          </a:p>
          <a:p>
            <a:pPr marL="457200" indent="-457200">
              <a:buFont typeface="+mj-lt"/>
              <a:buAutoNum type="arabicPeriod"/>
            </a:pPr>
            <a:r>
              <a:rPr lang="en-US" dirty="0">
                <a:hlinkClick r:id="rId10">
                  <a:extLst>
                    <a:ext uri="{A12FA001-AC4F-418D-AE19-62706E023703}">
                      <ahyp:hlinkClr xmlns:ahyp="http://schemas.microsoft.com/office/drawing/2018/hyperlinkcolor" val="tx"/>
                    </a:ext>
                  </a:extLst>
                </a:hlinkClick>
              </a:rPr>
              <a:t>Conclusion</a:t>
            </a:r>
            <a:endParaRPr lang="en-US" dirty="0"/>
          </a:p>
          <a:p>
            <a:pPr marL="457200" indent="-457200">
              <a:buFont typeface="+mj-lt"/>
              <a:buAutoNum type="arabicPeriod"/>
            </a:pPr>
            <a:r>
              <a:rPr lang="en-US" dirty="0">
                <a:hlinkClick r:id="rId11">
                  <a:extLst>
                    <a:ext uri="{A12FA001-AC4F-418D-AE19-62706E023703}">
                      <ahyp:hlinkClr xmlns:ahyp="http://schemas.microsoft.com/office/drawing/2018/hyperlinkcolor" val="tx"/>
                    </a:ext>
                  </a:extLst>
                </a:hlinkClick>
              </a:rPr>
              <a:t>Sources</a:t>
            </a:r>
            <a:endParaRPr lang="en-US" dirty="0"/>
          </a:p>
        </p:txBody>
      </p:sp>
      <p:pic>
        <p:nvPicPr>
          <p:cNvPr id="8" name="Picture 7">
            <a:extLst>
              <a:ext uri="{FF2B5EF4-FFF2-40B4-BE49-F238E27FC236}">
                <a16:creationId xmlns:a16="http://schemas.microsoft.com/office/drawing/2014/main" id="{D2A6DDAE-577C-56A9-3E47-73BF2290A779}"/>
              </a:ext>
            </a:extLst>
          </p:cNvPr>
          <p:cNvPicPr>
            <a:picLocks noChangeAspect="1"/>
          </p:cNvPicPr>
          <p:nvPr/>
        </p:nvPicPr>
        <p:blipFill>
          <a:blip r:embed="rId12"/>
          <a:stretch>
            <a:fillRect/>
          </a:stretch>
        </p:blipFill>
        <p:spPr>
          <a:xfrm>
            <a:off x="229867" y="502466"/>
            <a:ext cx="7087612" cy="5567340"/>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AF803C-9B1E-78CA-0FE2-6CB7C5D587DB}"/>
              </a:ext>
            </a:extLst>
          </p:cNvPr>
          <p:cNvSpPr txBox="1"/>
          <p:nvPr/>
        </p:nvSpPr>
        <p:spPr>
          <a:xfrm>
            <a:off x="1972726" y="451263"/>
            <a:ext cx="9897534" cy="5955476"/>
          </a:xfrm>
          <a:prstGeom prst="rect">
            <a:avLst/>
          </a:prstGeom>
          <a:noFill/>
        </p:spPr>
        <p:txBody>
          <a:bodyPr wrap="square" anchor="ctr">
            <a:spAutoFit/>
          </a:bodyPr>
          <a:lstStyle/>
          <a:p>
            <a:pPr algn="l">
              <a:spcBef>
                <a:spcPts val="1800"/>
              </a:spcBef>
              <a:spcAft>
                <a:spcPts val="1200"/>
              </a:spcAft>
              <a:buNone/>
            </a:pPr>
            <a:r>
              <a:rPr lang="en-US" sz="2800" b="1" i="0" dirty="0">
                <a:effectLst/>
                <a:latin typeface="-apple-system"/>
              </a:rPr>
              <a:t>Overview</a:t>
            </a:r>
            <a:endParaRPr lang="en-US" sz="2000" b="1" i="0" dirty="0">
              <a:effectLst/>
              <a:latin typeface="-apple-system"/>
            </a:endParaRPr>
          </a:p>
          <a:p>
            <a:pPr algn="l">
              <a:spcAft>
                <a:spcPts val="1200"/>
              </a:spcAft>
              <a:buNone/>
            </a:pPr>
            <a:r>
              <a:rPr lang="en-US" sz="2000" b="0" i="0" dirty="0">
                <a:effectLst/>
                <a:latin typeface="-apple-system"/>
              </a:rPr>
              <a:t>Digital piracy is a persistent issue impacting the film, and TV sectors, </a:t>
            </a:r>
            <a:r>
              <a:rPr lang="en-US" sz="2000" b="0" i="0" dirty="0">
                <a:solidFill>
                  <a:schemeClr val="bg1">
                    <a:lumMod val="85000"/>
                    <a:lumOff val="15000"/>
                  </a:schemeClr>
                </a:solidFill>
                <a:effectLst/>
                <a:latin typeface="-apple-system"/>
              </a:rPr>
              <a:t>costing the U.S. billions </a:t>
            </a:r>
            <a:r>
              <a:rPr lang="en-US" sz="2000" b="0" i="0" dirty="0">
                <a:effectLst/>
                <a:latin typeface="-apple-system"/>
              </a:rPr>
              <a:t>annually.</a:t>
            </a:r>
          </a:p>
          <a:p>
            <a:pPr algn="l">
              <a:spcAft>
                <a:spcPts val="1200"/>
              </a:spcAft>
              <a:buNone/>
            </a:pPr>
            <a:r>
              <a:rPr lang="en-US" sz="2000" b="0" i="0" dirty="0">
                <a:effectLst/>
                <a:latin typeface="-apple-system"/>
              </a:rPr>
              <a:t>Despite availability of </a:t>
            </a:r>
            <a:r>
              <a:rPr lang="en-US" sz="2000" b="0" i="0" dirty="0">
                <a:solidFill>
                  <a:schemeClr val="bg1">
                    <a:lumMod val="85000"/>
                    <a:lumOff val="15000"/>
                  </a:schemeClr>
                </a:solidFill>
                <a:effectLst/>
                <a:latin typeface="-apple-system"/>
              </a:rPr>
              <a:t>legal platforms</a:t>
            </a:r>
            <a:r>
              <a:rPr lang="en-US" sz="2000" b="0" i="0" dirty="0">
                <a:effectLst/>
                <a:latin typeface="-apple-system"/>
              </a:rPr>
              <a:t>, </a:t>
            </a:r>
            <a:r>
              <a:rPr lang="en-US" sz="2000" b="0" i="0" dirty="0">
                <a:solidFill>
                  <a:schemeClr val="bg1">
                    <a:lumMod val="85000"/>
                    <a:lumOff val="15000"/>
                  </a:schemeClr>
                </a:solidFill>
                <a:effectLst/>
                <a:latin typeface="-apple-system"/>
              </a:rPr>
              <a:t>high costs </a:t>
            </a:r>
            <a:r>
              <a:rPr lang="en-US" sz="2000" b="0" i="0" dirty="0">
                <a:effectLst/>
                <a:latin typeface="-apple-system"/>
              </a:rPr>
              <a:t>and content </a:t>
            </a:r>
            <a:r>
              <a:rPr lang="en-US" sz="2000" b="0" i="0" dirty="0">
                <a:solidFill>
                  <a:schemeClr val="bg1">
                    <a:lumMod val="85000"/>
                    <a:lumOff val="15000"/>
                  </a:schemeClr>
                </a:solidFill>
                <a:effectLst/>
                <a:latin typeface="-apple-system"/>
              </a:rPr>
              <a:t>fragmentation</a:t>
            </a:r>
            <a:r>
              <a:rPr lang="en-US" sz="2000" dirty="0">
                <a:solidFill>
                  <a:schemeClr val="bg1">
                    <a:lumMod val="85000"/>
                    <a:lumOff val="15000"/>
                  </a:schemeClr>
                </a:solidFill>
                <a:latin typeface="-apple-system"/>
              </a:rPr>
              <a:t> </a:t>
            </a:r>
            <a:r>
              <a:rPr lang="en-US" sz="2000" dirty="0">
                <a:solidFill>
                  <a:schemeClr val="tx1">
                    <a:lumMod val="95000"/>
                  </a:schemeClr>
                </a:solidFill>
                <a:latin typeface="-apple-system"/>
              </a:rPr>
              <a:t>drive piracy.</a:t>
            </a:r>
            <a:r>
              <a:rPr lang="en-US" sz="2000" b="0" i="0" dirty="0">
                <a:effectLst/>
                <a:latin typeface="-apple-system"/>
              </a:rPr>
              <a:t> </a:t>
            </a:r>
          </a:p>
          <a:p>
            <a:pPr algn="l">
              <a:spcAft>
                <a:spcPts val="1200"/>
              </a:spcAft>
              <a:buNone/>
            </a:pPr>
            <a:endParaRPr lang="en-US" sz="2000" dirty="0">
              <a:latin typeface="-apple-system"/>
            </a:endParaRPr>
          </a:p>
          <a:p>
            <a:pPr algn="l">
              <a:spcAft>
                <a:spcPts val="1200"/>
              </a:spcAft>
              <a:buNone/>
            </a:pPr>
            <a:r>
              <a:rPr lang="en-US" sz="2000" b="0" i="0" dirty="0">
                <a:effectLst/>
                <a:latin typeface="-apple-system"/>
              </a:rPr>
              <a:t>This exploratory data analysis observes trends and/correlations in pirated video files to identify what categories of video content are the most susceptible.</a:t>
            </a:r>
          </a:p>
          <a:p>
            <a:pPr algn="l">
              <a:spcBef>
                <a:spcPts val="1800"/>
              </a:spcBef>
              <a:spcAft>
                <a:spcPts val="1200"/>
              </a:spcAft>
              <a:buNone/>
            </a:pPr>
            <a:r>
              <a:rPr lang="en-US" sz="2800" b="1" i="0" dirty="0">
                <a:effectLst/>
                <a:latin typeface="-apple-system"/>
              </a:rPr>
              <a:t>Exploratory Focuses</a:t>
            </a:r>
          </a:p>
          <a:p>
            <a:pPr algn="l">
              <a:spcAft>
                <a:spcPts val="1200"/>
              </a:spcAft>
              <a:buFont typeface="Arial" panose="020B0604020202020204" pitchFamily="34" charset="0"/>
              <a:buChar char="•"/>
            </a:pPr>
            <a:r>
              <a:rPr lang="en-US" sz="2000" b="0" i="0" dirty="0">
                <a:effectLst/>
                <a:latin typeface="-apple-system"/>
              </a:rPr>
              <a:t> Which file was downloaded the most? Which director (collectively)</a:t>
            </a:r>
          </a:p>
          <a:p>
            <a:pPr algn="l">
              <a:spcAft>
                <a:spcPts val="1200"/>
              </a:spcAft>
              <a:buFont typeface="Arial" panose="020B0604020202020204" pitchFamily="34" charset="0"/>
              <a:buChar char="•"/>
            </a:pPr>
            <a:r>
              <a:rPr lang="en-US" sz="2000" b="0" i="0" dirty="0">
                <a:effectLst/>
                <a:latin typeface="-apple-system"/>
              </a:rPr>
              <a:t> What is the average amount of time between theatrical release and instances of piracy?</a:t>
            </a:r>
          </a:p>
          <a:p>
            <a:pPr algn="l">
              <a:spcAft>
                <a:spcPts val="1200"/>
              </a:spcAft>
              <a:buFont typeface="Arial" panose="020B0604020202020204" pitchFamily="34" charset="0"/>
              <a:buChar char="•"/>
            </a:pPr>
            <a:r>
              <a:rPr lang="en-US" sz="2000" b="0" i="0" dirty="0">
                <a:effectLst/>
                <a:latin typeface="-apple-system"/>
              </a:rPr>
              <a:t> How has piracy grown over the past three decades?</a:t>
            </a:r>
          </a:p>
          <a:p>
            <a:pPr algn="l">
              <a:spcAft>
                <a:spcPts val="1200"/>
              </a:spcAft>
              <a:buFont typeface="Arial" panose="020B0604020202020204" pitchFamily="34" charset="0"/>
              <a:buChar char="•"/>
            </a:pPr>
            <a:r>
              <a:rPr lang="en-US" sz="2000" b="0" i="0" dirty="0">
                <a:effectLst/>
                <a:latin typeface="-apple-system"/>
              </a:rPr>
              <a:t> What correlations exist between upload time, the number of downloads,</a:t>
            </a:r>
            <a:r>
              <a:rPr lang="en-US" sz="2000" dirty="0">
                <a:latin typeface="-apple-system"/>
              </a:rPr>
              <a:t> </a:t>
            </a:r>
            <a:r>
              <a:rPr lang="en-US" sz="2000" b="0" i="0" dirty="0">
                <a:effectLst/>
                <a:latin typeface="-apple-system"/>
              </a:rPr>
              <a:t>download rate,    and IMDb rating?</a:t>
            </a:r>
          </a:p>
        </p:txBody>
      </p:sp>
    </p:spTree>
    <p:extLst>
      <p:ext uri="{BB962C8B-B14F-4D97-AF65-F5344CB8AC3E}">
        <p14:creationId xmlns:p14="http://schemas.microsoft.com/office/powerpoint/2010/main" val="1737376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1CB68-538E-0E49-8135-283DC2442B2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3B7B91A-71C5-6AFD-30E3-DBB7A2F8AEC3}"/>
              </a:ext>
            </a:extLst>
          </p:cNvPr>
          <p:cNvSpPr txBox="1"/>
          <p:nvPr/>
        </p:nvSpPr>
        <p:spPr>
          <a:xfrm>
            <a:off x="1972726" y="936013"/>
            <a:ext cx="9812874" cy="4985980"/>
          </a:xfrm>
          <a:prstGeom prst="rect">
            <a:avLst/>
          </a:prstGeom>
          <a:noFill/>
        </p:spPr>
        <p:txBody>
          <a:bodyPr wrap="square" anchor="ctr">
            <a:spAutoFit/>
          </a:bodyPr>
          <a:lstStyle/>
          <a:p>
            <a:pPr algn="l">
              <a:spcBef>
                <a:spcPts val="1800"/>
              </a:spcBef>
              <a:spcAft>
                <a:spcPts val="1200"/>
              </a:spcAft>
              <a:buNone/>
            </a:pPr>
            <a:r>
              <a:rPr lang="en-US" sz="2800" b="1" i="0" dirty="0">
                <a:effectLst/>
                <a:latin typeface="-apple-system"/>
              </a:rPr>
              <a:t>Cleaning and Preparation</a:t>
            </a:r>
            <a:endParaRPr lang="en-US" sz="2000" b="1" i="0" dirty="0">
              <a:effectLst/>
              <a:latin typeface="-apple-system"/>
            </a:endParaRPr>
          </a:p>
          <a:p>
            <a:r>
              <a:rPr lang="en-US" sz="2000" b="1" dirty="0"/>
              <a:t>Filtering -</a:t>
            </a:r>
            <a:r>
              <a:rPr lang="en-US" sz="2000" dirty="0"/>
              <a:t> only content originating in the United States</a:t>
            </a:r>
          </a:p>
          <a:p>
            <a:endParaRPr lang="en-US" sz="2000" b="1" dirty="0"/>
          </a:p>
          <a:p>
            <a:r>
              <a:rPr lang="en-US" sz="2000" b="1" dirty="0"/>
              <a:t>Dropping the Dead Weight</a:t>
            </a:r>
            <a:r>
              <a:rPr lang="en-US" sz="2000" dirty="0"/>
              <a:t> </a:t>
            </a:r>
            <a:r>
              <a:rPr lang="en-US" sz="2000" b="1" dirty="0"/>
              <a:t>-</a:t>
            </a:r>
            <a:r>
              <a:rPr lang="en-US" sz="2000" dirty="0"/>
              <a:t> eliminate columns which were of no use or held no interest</a:t>
            </a:r>
          </a:p>
          <a:p>
            <a:endParaRPr lang="en-US" sz="2000" b="1" dirty="0"/>
          </a:p>
          <a:p>
            <a:r>
              <a:rPr lang="en-US" sz="2000" b="1" dirty="0"/>
              <a:t>Formatting -</a:t>
            </a:r>
            <a:r>
              <a:rPr lang="en-US" sz="2000" dirty="0"/>
              <a:t> Numbers were converted from strings, dates were converted and given a uniform format, and uniform runtimes were derived from several varying formats.</a:t>
            </a:r>
          </a:p>
          <a:p>
            <a:endParaRPr lang="en-US" sz="2000" b="1" dirty="0"/>
          </a:p>
          <a:p>
            <a:r>
              <a:rPr lang="en-US" sz="2000" b="1" dirty="0">
                <a:solidFill>
                  <a:schemeClr val="bg1">
                    <a:lumMod val="85000"/>
                    <a:lumOff val="15000"/>
                  </a:schemeClr>
                </a:solidFill>
              </a:rPr>
              <a:t>Removing Duplicates -</a:t>
            </a:r>
            <a:r>
              <a:rPr lang="en-US" sz="2000" dirty="0">
                <a:solidFill>
                  <a:schemeClr val="bg1">
                    <a:lumMod val="85000"/>
                    <a:lumOff val="15000"/>
                  </a:schemeClr>
                </a:solidFill>
              </a:rPr>
              <a:t> by </a:t>
            </a:r>
            <a:r>
              <a:rPr lang="en-US" sz="2000" i="1" dirty="0">
                <a:solidFill>
                  <a:schemeClr val="bg1">
                    <a:lumMod val="85000"/>
                    <a:lumOff val="15000"/>
                  </a:schemeClr>
                </a:solidFill>
              </a:rPr>
              <a:t>title, director, and release date</a:t>
            </a:r>
            <a:r>
              <a:rPr lang="en-US" sz="2000" dirty="0">
                <a:solidFill>
                  <a:schemeClr val="bg1">
                    <a:lumMod val="85000"/>
                    <a:lumOff val="15000"/>
                  </a:schemeClr>
                </a:solidFill>
              </a:rPr>
              <a:t> to ensure valid duplicates</a:t>
            </a:r>
          </a:p>
          <a:p>
            <a:endParaRPr lang="en-US" sz="2000" b="1" dirty="0"/>
          </a:p>
          <a:p>
            <a:r>
              <a:rPr lang="en-US" sz="2000" b="1" dirty="0"/>
              <a:t>Filling the blanks -</a:t>
            </a:r>
            <a:r>
              <a:rPr lang="en-US" sz="2000" dirty="0"/>
              <a:t> 'Not available’ for missing strings and mean values for numeric data.</a:t>
            </a:r>
          </a:p>
          <a:p>
            <a:endParaRPr lang="en-US" sz="2000" b="1" dirty="0"/>
          </a:p>
          <a:p>
            <a:r>
              <a:rPr lang="en-US" sz="2000" b="1" dirty="0"/>
              <a:t>Additional Engineering -</a:t>
            </a:r>
            <a:r>
              <a:rPr lang="en-US" sz="2000" dirty="0"/>
              <a:t> New columns performing useful calculations were added before the entirety of the data was organized logically and sorted. Additional filters functions were created for analysis.</a:t>
            </a:r>
          </a:p>
        </p:txBody>
      </p:sp>
    </p:spTree>
    <p:extLst>
      <p:ext uri="{BB962C8B-B14F-4D97-AF65-F5344CB8AC3E}">
        <p14:creationId xmlns:p14="http://schemas.microsoft.com/office/powerpoint/2010/main" val="384750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B6E4D-6773-9D58-3FBB-D3B0E1B1A86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FAF39C-5A7A-1D9F-68CB-52420E5C9BA9}"/>
              </a:ext>
            </a:extLst>
          </p:cNvPr>
          <p:cNvPicPr>
            <a:picLocks noChangeAspect="1"/>
          </p:cNvPicPr>
          <p:nvPr/>
        </p:nvPicPr>
        <p:blipFill>
          <a:blip r:embed="rId3"/>
          <a:stretch>
            <a:fillRect/>
          </a:stretch>
        </p:blipFill>
        <p:spPr>
          <a:xfrm>
            <a:off x="225489" y="194608"/>
            <a:ext cx="5325802" cy="3327698"/>
          </a:xfrm>
          <a:prstGeom prst="rect">
            <a:avLst/>
          </a:prstGeom>
          <a:ln>
            <a:solidFill>
              <a:schemeClr val="bg2"/>
            </a:solidFill>
          </a:ln>
        </p:spPr>
      </p:pic>
      <p:pic>
        <p:nvPicPr>
          <p:cNvPr id="6" name="Picture 5">
            <a:extLst>
              <a:ext uri="{FF2B5EF4-FFF2-40B4-BE49-F238E27FC236}">
                <a16:creationId xmlns:a16="http://schemas.microsoft.com/office/drawing/2014/main" id="{5D4E67D0-0CD9-813F-B8BF-5F56DD0AE5ED}"/>
              </a:ext>
            </a:extLst>
          </p:cNvPr>
          <p:cNvPicPr>
            <a:picLocks noChangeAspect="1"/>
          </p:cNvPicPr>
          <p:nvPr/>
        </p:nvPicPr>
        <p:blipFill>
          <a:blip r:embed="rId4"/>
          <a:stretch>
            <a:fillRect/>
          </a:stretch>
        </p:blipFill>
        <p:spPr>
          <a:xfrm>
            <a:off x="6096000" y="3429000"/>
            <a:ext cx="5870511" cy="3232549"/>
          </a:xfrm>
          <a:prstGeom prst="rect">
            <a:avLst/>
          </a:prstGeom>
          <a:ln>
            <a:solidFill>
              <a:schemeClr val="bg2"/>
            </a:solidFill>
          </a:ln>
        </p:spPr>
      </p:pic>
      <p:sp>
        <p:nvSpPr>
          <p:cNvPr id="7" name="Oval 6">
            <a:extLst>
              <a:ext uri="{FF2B5EF4-FFF2-40B4-BE49-F238E27FC236}">
                <a16:creationId xmlns:a16="http://schemas.microsoft.com/office/drawing/2014/main" id="{70B07D05-D63E-209E-35B0-8BD5A4492BB8}"/>
              </a:ext>
            </a:extLst>
          </p:cNvPr>
          <p:cNvSpPr/>
          <p:nvPr/>
        </p:nvSpPr>
        <p:spPr>
          <a:xfrm>
            <a:off x="7780862" y="4512733"/>
            <a:ext cx="203200" cy="2032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254764-1393-1EC7-0567-8BB8F37AA6DD}"/>
              </a:ext>
            </a:extLst>
          </p:cNvPr>
          <p:cNvSpPr txBox="1"/>
          <p:nvPr/>
        </p:nvSpPr>
        <p:spPr>
          <a:xfrm>
            <a:off x="1097485" y="4338447"/>
            <a:ext cx="4989708" cy="2323713"/>
          </a:xfrm>
          <a:prstGeom prst="rect">
            <a:avLst/>
          </a:prstGeom>
          <a:gradFill flip="none" rotWithShape="1">
            <a:gsLst>
              <a:gs pos="50000">
                <a:srgbClr val="32819F">
                  <a:alpha val="0"/>
                </a:srgbClr>
              </a:gs>
              <a:gs pos="0">
                <a:srgbClr val="0B3C63">
                  <a:alpha val="80000"/>
                </a:srgbClr>
              </a:gs>
              <a:gs pos="100000">
                <a:srgbClr val="4CB0C8">
                  <a:alpha val="0"/>
                </a:srgbClr>
              </a:gs>
            </a:gsLst>
            <a:lin ang="0" scaled="1"/>
            <a:tileRect/>
          </a:gradFill>
        </p:spPr>
        <p:txBody>
          <a:bodyPr wrap="square" anchor="ctr">
            <a:spAutoFit/>
          </a:bodyPr>
          <a:lstStyle/>
          <a:p>
            <a:r>
              <a:rPr lang="en-US" sz="2100" dirty="0"/>
              <a:t>Early piracy efforts began in the late 1990s</a:t>
            </a:r>
          </a:p>
          <a:p>
            <a:endParaRPr lang="en-US" sz="1000" dirty="0"/>
          </a:p>
          <a:p>
            <a:r>
              <a:rPr lang="en-US" sz="2100" i="1" dirty="0"/>
              <a:t>Average</a:t>
            </a:r>
            <a:r>
              <a:rPr lang="en-US" sz="2100" dirty="0"/>
              <a:t> days to upload approaches zero near 2012</a:t>
            </a:r>
          </a:p>
          <a:p>
            <a:endParaRPr lang="en-US" sz="1000" dirty="0"/>
          </a:p>
          <a:p>
            <a:r>
              <a:rPr lang="en-US" sz="2100" dirty="0"/>
              <a:t>The Digital Millennium Copyright Act (DMCA) was enacted in 1998</a:t>
            </a:r>
          </a:p>
          <a:p>
            <a:endParaRPr lang="en-US" sz="2000" b="1" dirty="0"/>
          </a:p>
        </p:txBody>
      </p:sp>
      <p:sp>
        <p:nvSpPr>
          <p:cNvPr id="9" name="TextBox 8">
            <a:extLst>
              <a:ext uri="{FF2B5EF4-FFF2-40B4-BE49-F238E27FC236}">
                <a16:creationId xmlns:a16="http://schemas.microsoft.com/office/drawing/2014/main" id="{3395568A-1DB7-3EB5-30A3-FC730E7A00D6}"/>
              </a:ext>
            </a:extLst>
          </p:cNvPr>
          <p:cNvSpPr txBox="1"/>
          <p:nvPr/>
        </p:nvSpPr>
        <p:spPr>
          <a:xfrm>
            <a:off x="5574606" y="545027"/>
            <a:ext cx="6042006" cy="1656094"/>
          </a:xfrm>
          <a:prstGeom prst="rect">
            <a:avLst/>
          </a:prstGeom>
          <a:noFill/>
        </p:spPr>
        <p:txBody>
          <a:bodyPr wrap="square" anchor="ctr">
            <a:spAutoFit/>
          </a:bodyPr>
          <a:lstStyle/>
          <a:p>
            <a:pPr marL="342900" indent="-342900">
              <a:buFont typeface="Arial" panose="020B0604020202020204" pitchFamily="34" charset="0"/>
              <a:buChar char="•"/>
            </a:pPr>
            <a:r>
              <a:rPr lang="en-US" sz="2100" dirty="0"/>
              <a:t>Which director’s collective works have been downloaded the most? –</a:t>
            </a:r>
            <a:r>
              <a:rPr lang="en-US" sz="2100" i="1" dirty="0"/>
              <a:t>the </a:t>
            </a:r>
            <a:r>
              <a:rPr lang="en-US" sz="2100" i="1" dirty="0">
                <a:solidFill>
                  <a:schemeClr val="bg1"/>
                </a:solidFill>
              </a:rPr>
              <a:t>Russo Brothers</a:t>
            </a:r>
            <a:endParaRPr lang="en-US" sz="2100" dirty="0"/>
          </a:p>
          <a:p>
            <a:pPr marL="342900" indent="-342900">
              <a:lnSpc>
                <a:spcPct val="150000"/>
              </a:lnSpc>
              <a:buFont typeface="Arial" panose="020B0604020202020204" pitchFamily="34" charset="0"/>
              <a:buChar char="•"/>
            </a:pPr>
            <a:r>
              <a:rPr lang="en-US" sz="2100" dirty="0"/>
              <a:t>All directors were active in mid-2010s</a:t>
            </a:r>
          </a:p>
          <a:p>
            <a:pPr marL="342900" indent="-342900">
              <a:lnSpc>
                <a:spcPct val="150000"/>
              </a:lnSpc>
              <a:buFont typeface="Arial" panose="020B0604020202020204" pitchFamily="34" charset="0"/>
              <a:buChar char="•"/>
            </a:pPr>
            <a:r>
              <a:rPr lang="en-US" sz="2100" dirty="0"/>
              <a:t>Many share work in similar genres</a:t>
            </a:r>
          </a:p>
        </p:txBody>
      </p:sp>
      <p:sp>
        <p:nvSpPr>
          <p:cNvPr id="10" name="TextBox 9">
            <a:extLst>
              <a:ext uri="{FF2B5EF4-FFF2-40B4-BE49-F238E27FC236}">
                <a16:creationId xmlns:a16="http://schemas.microsoft.com/office/drawing/2014/main" id="{053D58AA-5EC2-45D5-7D08-C9B79CB2E3FF}"/>
              </a:ext>
            </a:extLst>
          </p:cNvPr>
          <p:cNvSpPr txBox="1"/>
          <p:nvPr/>
        </p:nvSpPr>
        <p:spPr>
          <a:xfrm>
            <a:off x="7238312" y="5035095"/>
            <a:ext cx="792405" cy="369332"/>
          </a:xfrm>
          <a:prstGeom prst="rect">
            <a:avLst/>
          </a:prstGeom>
          <a:noFill/>
        </p:spPr>
        <p:txBody>
          <a:bodyPr wrap="square" rtlCol="0">
            <a:spAutoFit/>
          </a:bodyPr>
          <a:lstStyle/>
          <a:p>
            <a:pPr algn="r"/>
            <a:r>
              <a:rPr lang="en-US" dirty="0">
                <a:solidFill>
                  <a:schemeClr val="bg1"/>
                </a:solidFill>
              </a:rPr>
              <a:t>DCMA</a:t>
            </a:r>
          </a:p>
        </p:txBody>
      </p:sp>
      <p:cxnSp>
        <p:nvCxnSpPr>
          <p:cNvPr id="12" name="Straight Connector 11">
            <a:extLst>
              <a:ext uri="{FF2B5EF4-FFF2-40B4-BE49-F238E27FC236}">
                <a16:creationId xmlns:a16="http://schemas.microsoft.com/office/drawing/2014/main" id="{ABDCB8E6-74B9-CE03-DE70-CCFC3CD7440E}"/>
              </a:ext>
            </a:extLst>
          </p:cNvPr>
          <p:cNvCxnSpPr>
            <a:cxnSpLocks/>
            <a:endCxn id="7" idx="3"/>
          </p:cNvCxnSpPr>
          <p:nvPr/>
        </p:nvCxnSpPr>
        <p:spPr>
          <a:xfrm flipV="1">
            <a:off x="7671838" y="4686175"/>
            <a:ext cx="138782" cy="4085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CFB587-E6EC-F257-59D3-3679F666F24A}"/>
              </a:ext>
            </a:extLst>
          </p:cNvPr>
          <p:cNvCxnSpPr>
            <a:cxnSpLocks/>
          </p:cNvCxnSpPr>
          <p:nvPr/>
        </p:nvCxnSpPr>
        <p:spPr>
          <a:xfrm>
            <a:off x="5559758" y="2480732"/>
            <a:ext cx="4989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3ED8E9-A84D-CF3A-88D6-FFFF7EC5717E}"/>
              </a:ext>
            </a:extLst>
          </p:cNvPr>
          <p:cNvCxnSpPr>
            <a:cxnSpLocks/>
          </p:cNvCxnSpPr>
          <p:nvPr/>
        </p:nvCxnSpPr>
        <p:spPr>
          <a:xfrm>
            <a:off x="1097484" y="4216401"/>
            <a:ext cx="49897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358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FCABF-3ED6-E665-615C-0D5B5525CE2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32638B8-121C-8CD2-1155-8AE3B1E03A35}"/>
              </a:ext>
            </a:extLst>
          </p:cNvPr>
          <p:cNvSpPr txBox="1"/>
          <p:nvPr/>
        </p:nvSpPr>
        <p:spPr>
          <a:xfrm>
            <a:off x="2463791" y="5122796"/>
            <a:ext cx="9398007" cy="1477328"/>
          </a:xfrm>
          <a:prstGeom prst="rect">
            <a:avLst/>
          </a:prstGeom>
          <a:noFill/>
        </p:spPr>
        <p:txBody>
          <a:bodyPr wrap="square" anchor="ctr">
            <a:spAutoFit/>
          </a:bodyPr>
          <a:lstStyle/>
          <a:p>
            <a:r>
              <a:rPr lang="en-US" dirty="0"/>
              <a:t>Direct correlation with number of downloads compared to views</a:t>
            </a:r>
          </a:p>
          <a:p>
            <a:endParaRPr lang="en-US" dirty="0"/>
          </a:p>
          <a:p>
            <a:r>
              <a:rPr lang="en-US" dirty="0"/>
              <a:t>Not a strong correlation between IMDb rating and download_rate/popularity</a:t>
            </a:r>
          </a:p>
          <a:p>
            <a:endParaRPr lang="en-US" dirty="0"/>
          </a:p>
          <a:p>
            <a:r>
              <a:rPr lang="en-US" dirty="0"/>
              <a:t>Not a strong correlation between days_before_posted and the download_rate …worth exploring</a:t>
            </a:r>
          </a:p>
        </p:txBody>
      </p:sp>
      <p:pic>
        <p:nvPicPr>
          <p:cNvPr id="3" name="Picture 2">
            <a:extLst>
              <a:ext uri="{FF2B5EF4-FFF2-40B4-BE49-F238E27FC236}">
                <a16:creationId xmlns:a16="http://schemas.microsoft.com/office/drawing/2014/main" id="{6318C4D9-70C3-2253-FF2E-68F2E8857ACB}"/>
              </a:ext>
            </a:extLst>
          </p:cNvPr>
          <p:cNvPicPr>
            <a:picLocks noChangeAspect="1"/>
          </p:cNvPicPr>
          <p:nvPr/>
        </p:nvPicPr>
        <p:blipFill>
          <a:blip r:embed="rId3"/>
          <a:stretch>
            <a:fillRect/>
          </a:stretch>
        </p:blipFill>
        <p:spPr>
          <a:xfrm>
            <a:off x="3695946" y="205531"/>
            <a:ext cx="6451094" cy="4835769"/>
          </a:xfrm>
          <a:prstGeom prst="rect">
            <a:avLst/>
          </a:prstGeom>
          <a:ln>
            <a:solidFill>
              <a:schemeClr val="bg2"/>
            </a:solidFill>
          </a:ln>
        </p:spPr>
      </p:pic>
      <p:sp>
        <p:nvSpPr>
          <p:cNvPr id="4" name="TextBox 3">
            <a:extLst>
              <a:ext uri="{FF2B5EF4-FFF2-40B4-BE49-F238E27FC236}">
                <a16:creationId xmlns:a16="http://schemas.microsoft.com/office/drawing/2014/main" id="{2594780C-BD0C-112C-C140-75CE4A5CF4D2}"/>
              </a:ext>
            </a:extLst>
          </p:cNvPr>
          <p:cNvSpPr txBox="1"/>
          <p:nvPr/>
        </p:nvSpPr>
        <p:spPr>
          <a:xfrm>
            <a:off x="1109132" y="2715800"/>
            <a:ext cx="2396066" cy="584775"/>
          </a:xfrm>
          <a:prstGeom prst="rect">
            <a:avLst/>
          </a:prstGeom>
          <a:noFill/>
        </p:spPr>
        <p:txBody>
          <a:bodyPr wrap="square" anchor="ctr">
            <a:spAutoFit/>
          </a:bodyPr>
          <a:lstStyle/>
          <a:p>
            <a:pPr algn="l">
              <a:spcBef>
                <a:spcPts val="1800"/>
              </a:spcBef>
              <a:spcAft>
                <a:spcPts val="1200"/>
              </a:spcAft>
              <a:buNone/>
            </a:pPr>
            <a:r>
              <a:rPr lang="en-US" sz="3200" b="1" i="0" dirty="0">
                <a:effectLst/>
                <a:latin typeface="-apple-system"/>
              </a:rPr>
              <a:t>Correlations</a:t>
            </a:r>
            <a:endParaRPr lang="en-US" sz="2400" b="1" i="0" dirty="0">
              <a:effectLst/>
              <a:latin typeface="-apple-system"/>
            </a:endParaRPr>
          </a:p>
        </p:txBody>
      </p:sp>
    </p:spTree>
    <p:extLst>
      <p:ext uri="{BB962C8B-B14F-4D97-AF65-F5344CB8AC3E}">
        <p14:creationId xmlns:p14="http://schemas.microsoft.com/office/powerpoint/2010/main" val="3579188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6AD1B-3991-08AA-0AA3-21755AB4F52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252468D-8CF2-1107-363E-9E2E7E222FCC}"/>
              </a:ext>
            </a:extLst>
          </p:cNvPr>
          <p:cNvSpPr txBox="1"/>
          <p:nvPr/>
        </p:nvSpPr>
        <p:spPr>
          <a:xfrm>
            <a:off x="2048934" y="5122797"/>
            <a:ext cx="9838265" cy="1477328"/>
          </a:xfrm>
          <a:prstGeom prst="rect">
            <a:avLst/>
          </a:prstGeom>
          <a:noFill/>
        </p:spPr>
        <p:txBody>
          <a:bodyPr wrap="square" anchor="ctr">
            <a:spAutoFit/>
          </a:bodyPr>
          <a:lstStyle/>
          <a:p>
            <a:r>
              <a:rPr lang="en-US" dirty="0"/>
              <a:t>LEFT: Representation of the observation above showing a very strong logical connection between views and downloads.</a:t>
            </a:r>
          </a:p>
          <a:p>
            <a:endParaRPr lang="en-US" dirty="0"/>
          </a:p>
          <a:p>
            <a:r>
              <a:rPr lang="en-US" dirty="0"/>
              <a:t>RIGHT: Most popular content IS uploaded shortly after release date, but there is an abundance of data posted after pirating sites gained popularity. </a:t>
            </a:r>
          </a:p>
        </p:txBody>
      </p:sp>
      <p:sp>
        <p:nvSpPr>
          <p:cNvPr id="4" name="TextBox 3">
            <a:extLst>
              <a:ext uri="{FF2B5EF4-FFF2-40B4-BE49-F238E27FC236}">
                <a16:creationId xmlns:a16="http://schemas.microsoft.com/office/drawing/2014/main" id="{0A1AF0C3-CB66-027C-6B22-A08802607CE6}"/>
              </a:ext>
            </a:extLst>
          </p:cNvPr>
          <p:cNvSpPr txBox="1"/>
          <p:nvPr/>
        </p:nvSpPr>
        <p:spPr>
          <a:xfrm>
            <a:off x="4897967" y="182722"/>
            <a:ext cx="2396066" cy="584775"/>
          </a:xfrm>
          <a:prstGeom prst="rect">
            <a:avLst/>
          </a:prstGeom>
          <a:noFill/>
        </p:spPr>
        <p:txBody>
          <a:bodyPr wrap="square" anchor="ctr">
            <a:spAutoFit/>
          </a:bodyPr>
          <a:lstStyle/>
          <a:p>
            <a:pPr algn="ctr">
              <a:spcBef>
                <a:spcPts val="1800"/>
              </a:spcBef>
              <a:spcAft>
                <a:spcPts val="1200"/>
              </a:spcAft>
              <a:buNone/>
            </a:pPr>
            <a:r>
              <a:rPr lang="en-US" sz="3200" b="1" i="0" dirty="0">
                <a:effectLst/>
                <a:latin typeface="-apple-system"/>
              </a:rPr>
              <a:t>Correlations</a:t>
            </a:r>
            <a:endParaRPr lang="en-US" sz="2400" b="1" i="0" dirty="0">
              <a:effectLst/>
              <a:latin typeface="-apple-system"/>
            </a:endParaRPr>
          </a:p>
        </p:txBody>
      </p:sp>
      <p:grpSp>
        <p:nvGrpSpPr>
          <p:cNvPr id="9" name="Group 8">
            <a:extLst>
              <a:ext uri="{FF2B5EF4-FFF2-40B4-BE49-F238E27FC236}">
                <a16:creationId xmlns:a16="http://schemas.microsoft.com/office/drawing/2014/main" id="{EF013B1E-8D88-E4D7-8D42-844B1DF42F23}"/>
              </a:ext>
            </a:extLst>
          </p:cNvPr>
          <p:cNvGrpSpPr/>
          <p:nvPr/>
        </p:nvGrpSpPr>
        <p:grpSpPr>
          <a:xfrm>
            <a:off x="533190" y="950220"/>
            <a:ext cx="11125621" cy="3807131"/>
            <a:chOff x="355595" y="950220"/>
            <a:chExt cx="11125621" cy="3807131"/>
          </a:xfrm>
        </p:grpSpPr>
        <p:pic>
          <p:nvPicPr>
            <p:cNvPr id="6" name="Picture 5">
              <a:extLst>
                <a:ext uri="{FF2B5EF4-FFF2-40B4-BE49-F238E27FC236}">
                  <a16:creationId xmlns:a16="http://schemas.microsoft.com/office/drawing/2014/main" id="{45E690BF-6B2B-687F-1794-1D02E077E7F3}"/>
                </a:ext>
              </a:extLst>
            </p:cNvPr>
            <p:cNvPicPr>
              <a:picLocks noChangeAspect="1"/>
            </p:cNvPicPr>
            <p:nvPr/>
          </p:nvPicPr>
          <p:blipFill>
            <a:blip r:embed="rId3"/>
            <a:stretch>
              <a:fillRect/>
            </a:stretch>
          </p:blipFill>
          <p:spPr>
            <a:xfrm>
              <a:off x="6095999" y="950220"/>
              <a:ext cx="5385217" cy="3807131"/>
            </a:xfrm>
            <a:prstGeom prst="rect">
              <a:avLst/>
            </a:prstGeom>
            <a:ln>
              <a:solidFill>
                <a:schemeClr val="bg2"/>
              </a:solidFill>
            </a:ln>
          </p:spPr>
        </p:pic>
        <p:pic>
          <p:nvPicPr>
            <p:cNvPr id="8" name="Picture 7">
              <a:extLst>
                <a:ext uri="{FF2B5EF4-FFF2-40B4-BE49-F238E27FC236}">
                  <a16:creationId xmlns:a16="http://schemas.microsoft.com/office/drawing/2014/main" id="{470558E6-0598-E633-919A-52C3AFB18497}"/>
                </a:ext>
              </a:extLst>
            </p:cNvPr>
            <p:cNvPicPr>
              <a:picLocks noChangeAspect="1"/>
            </p:cNvPicPr>
            <p:nvPr/>
          </p:nvPicPr>
          <p:blipFill>
            <a:blip r:embed="rId4"/>
            <a:stretch>
              <a:fillRect/>
            </a:stretch>
          </p:blipFill>
          <p:spPr>
            <a:xfrm>
              <a:off x="355595" y="950220"/>
              <a:ext cx="5666426" cy="3807131"/>
            </a:xfrm>
            <a:prstGeom prst="rect">
              <a:avLst/>
            </a:prstGeom>
            <a:ln>
              <a:solidFill>
                <a:schemeClr val="bg2"/>
              </a:solidFill>
            </a:ln>
          </p:spPr>
        </p:pic>
      </p:grpSp>
    </p:spTree>
    <p:extLst>
      <p:ext uri="{BB962C8B-B14F-4D97-AF65-F5344CB8AC3E}">
        <p14:creationId xmlns:p14="http://schemas.microsoft.com/office/powerpoint/2010/main" val="3889721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6E01E-1F6D-1E03-5F3E-536E0BDD45A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15CC484-C513-4655-4260-E4104E731D64}"/>
              </a:ext>
            </a:extLst>
          </p:cNvPr>
          <p:cNvSpPr txBox="1"/>
          <p:nvPr/>
        </p:nvSpPr>
        <p:spPr>
          <a:xfrm>
            <a:off x="8117633" y="1556958"/>
            <a:ext cx="3769566" cy="3970318"/>
          </a:xfrm>
          <a:prstGeom prst="rect">
            <a:avLst/>
          </a:prstGeom>
          <a:noFill/>
        </p:spPr>
        <p:txBody>
          <a:bodyPr wrap="square" anchor="ctr">
            <a:spAutoFit/>
          </a:bodyPr>
          <a:lstStyle/>
          <a:p>
            <a:r>
              <a:rPr lang="en-US" b="1" dirty="0"/>
              <a:t>TAKEAWAYS: </a:t>
            </a:r>
          </a:p>
          <a:p>
            <a:endParaRPr lang="en-US" dirty="0"/>
          </a:p>
          <a:p>
            <a:r>
              <a:rPr lang="en-US" dirty="0"/>
              <a:t>1 - From </a:t>
            </a:r>
            <a:r>
              <a:rPr lang="en-US" dirty="0">
                <a:solidFill>
                  <a:schemeClr val="bg1"/>
                </a:solidFill>
              </a:rPr>
              <a:t>1993 to 2009 </a:t>
            </a:r>
            <a:r>
              <a:rPr lang="en-US" dirty="0"/>
              <a:t>the </a:t>
            </a:r>
            <a:r>
              <a:rPr lang="en-US" dirty="0">
                <a:solidFill>
                  <a:schemeClr val="bg1"/>
                </a:solidFill>
              </a:rPr>
              <a:t>US produced more</a:t>
            </a:r>
            <a:r>
              <a:rPr lang="en-US" dirty="0"/>
              <a:t> content than was supported by pirating sites</a:t>
            </a:r>
          </a:p>
          <a:p>
            <a:endParaRPr lang="en-US" dirty="0"/>
          </a:p>
          <a:p>
            <a:endParaRPr lang="en-US" dirty="0"/>
          </a:p>
          <a:p>
            <a:r>
              <a:rPr lang="en-US" dirty="0"/>
              <a:t>2 - Large uptick around </a:t>
            </a:r>
            <a:r>
              <a:rPr lang="en-US" dirty="0">
                <a:solidFill>
                  <a:schemeClr val="bg1"/>
                </a:solidFill>
              </a:rPr>
              <a:t>2010</a:t>
            </a:r>
          </a:p>
          <a:p>
            <a:r>
              <a:rPr lang="en-US" dirty="0">
                <a:solidFill>
                  <a:schemeClr val="bg1"/>
                </a:solidFill>
              </a:rPr>
              <a:t>Highspeed internet</a:t>
            </a:r>
            <a:r>
              <a:rPr lang="en-US" dirty="0"/>
              <a:t> availability</a:t>
            </a:r>
          </a:p>
          <a:p>
            <a:r>
              <a:rPr lang="en-US" dirty="0"/>
              <a:t>DVD/Blu-ray </a:t>
            </a:r>
            <a:r>
              <a:rPr lang="en-US" dirty="0">
                <a:solidFill>
                  <a:schemeClr val="bg1"/>
                </a:solidFill>
              </a:rPr>
              <a:t>quality</a:t>
            </a:r>
            <a:r>
              <a:rPr lang="en-US" dirty="0"/>
              <a:t> content</a:t>
            </a:r>
          </a:p>
          <a:p>
            <a:endParaRPr lang="en-US" dirty="0"/>
          </a:p>
          <a:p>
            <a:endParaRPr lang="en-US" dirty="0"/>
          </a:p>
          <a:p>
            <a:r>
              <a:rPr lang="en-US" dirty="0"/>
              <a:t>3 - Pirated content outpaces Hollywood</a:t>
            </a:r>
          </a:p>
        </p:txBody>
      </p:sp>
      <p:sp>
        <p:nvSpPr>
          <p:cNvPr id="4" name="TextBox 3">
            <a:extLst>
              <a:ext uri="{FF2B5EF4-FFF2-40B4-BE49-F238E27FC236}">
                <a16:creationId xmlns:a16="http://schemas.microsoft.com/office/drawing/2014/main" id="{AFD9B70D-2A7B-E123-B763-876618024DCF}"/>
              </a:ext>
            </a:extLst>
          </p:cNvPr>
          <p:cNvSpPr txBox="1"/>
          <p:nvPr/>
        </p:nvSpPr>
        <p:spPr>
          <a:xfrm>
            <a:off x="4897967" y="182722"/>
            <a:ext cx="2396066" cy="584775"/>
          </a:xfrm>
          <a:prstGeom prst="rect">
            <a:avLst/>
          </a:prstGeom>
          <a:noFill/>
        </p:spPr>
        <p:txBody>
          <a:bodyPr wrap="square" anchor="ctr">
            <a:spAutoFit/>
          </a:bodyPr>
          <a:lstStyle/>
          <a:p>
            <a:pPr algn="ctr">
              <a:spcBef>
                <a:spcPts val="1800"/>
              </a:spcBef>
              <a:spcAft>
                <a:spcPts val="1200"/>
              </a:spcAft>
              <a:buNone/>
            </a:pPr>
            <a:r>
              <a:rPr lang="en-US" sz="3200" b="1" i="0" dirty="0">
                <a:effectLst/>
                <a:latin typeface="-apple-system"/>
              </a:rPr>
              <a:t>Correlations</a:t>
            </a:r>
            <a:endParaRPr lang="en-US" sz="2400" b="1" i="0" dirty="0">
              <a:effectLst/>
              <a:latin typeface="-apple-system"/>
            </a:endParaRPr>
          </a:p>
        </p:txBody>
      </p:sp>
      <p:pic>
        <p:nvPicPr>
          <p:cNvPr id="3" name="Picture 2">
            <a:extLst>
              <a:ext uri="{FF2B5EF4-FFF2-40B4-BE49-F238E27FC236}">
                <a16:creationId xmlns:a16="http://schemas.microsoft.com/office/drawing/2014/main" id="{AC2E9C38-3B7A-CE39-2DCE-4AC3594765D0}"/>
              </a:ext>
            </a:extLst>
          </p:cNvPr>
          <p:cNvPicPr>
            <a:picLocks noChangeAspect="1"/>
          </p:cNvPicPr>
          <p:nvPr/>
        </p:nvPicPr>
        <p:blipFill>
          <a:blip r:embed="rId3"/>
          <a:stretch>
            <a:fillRect/>
          </a:stretch>
        </p:blipFill>
        <p:spPr>
          <a:xfrm>
            <a:off x="176918" y="950976"/>
            <a:ext cx="7853837" cy="5141914"/>
          </a:xfrm>
          <a:prstGeom prst="rect">
            <a:avLst/>
          </a:prstGeom>
          <a:ln>
            <a:solidFill>
              <a:schemeClr val="bg2"/>
            </a:solidFill>
          </a:ln>
        </p:spPr>
      </p:pic>
      <p:sp>
        <p:nvSpPr>
          <p:cNvPr id="7" name="TextBox 6">
            <a:extLst>
              <a:ext uri="{FF2B5EF4-FFF2-40B4-BE49-F238E27FC236}">
                <a16:creationId xmlns:a16="http://schemas.microsoft.com/office/drawing/2014/main" id="{7D600C1F-FF17-34B9-B354-1585286FDD4A}"/>
              </a:ext>
            </a:extLst>
          </p:cNvPr>
          <p:cNvSpPr txBox="1"/>
          <p:nvPr/>
        </p:nvSpPr>
        <p:spPr>
          <a:xfrm>
            <a:off x="7753735" y="5453719"/>
            <a:ext cx="105850" cy="369329"/>
          </a:xfrm>
          <a:prstGeom prst="rect">
            <a:avLst/>
          </a:prstGeom>
          <a:solidFill>
            <a:schemeClr val="tx1"/>
          </a:solidFill>
        </p:spPr>
        <p:txBody>
          <a:bodyPr wrap="square" rtlCol="0">
            <a:spAutoFit/>
          </a:bodyPr>
          <a:lstStyle/>
          <a:p>
            <a:pPr algn="ctr"/>
            <a:r>
              <a:rPr lang="en-US" sz="1750" dirty="0">
                <a:solidFill>
                  <a:schemeClr val="bg1"/>
                </a:solidFill>
                <a:latin typeface="-apple-system"/>
              </a:rPr>
              <a:t>3</a:t>
            </a:r>
          </a:p>
        </p:txBody>
      </p:sp>
    </p:spTree>
    <p:extLst>
      <p:ext uri="{BB962C8B-B14F-4D97-AF65-F5344CB8AC3E}">
        <p14:creationId xmlns:p14="http://schemas.microsoft.com/office/powerpoint/2010/main" val="417900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8CA46B-4322-8E72-F604-BD887996CED8}"/>
              </a:ext>
            </a:extLst>
          </p:cNvPr>
          <p:cNvPicPr>
            <a:picLocks noChangeAspect="1"/>
          </p:cNvPicPr>
          <p:nvPr/>
        </p:nvPicPr>
        <p:blipFill>
          <a:blip r:embed="rId3"/>
          <a:stretch>
            <a:fillRect/>
          </a:stretch>
        </p:blipFill>
        <p:spPr>
          <a:xfrm>
            <a:off x="1268061" y="0"/>
            <a:ext cx="10923939" cy="6858000"/>
          </a:xfrm>
          <a:prstGeom prst="rect">
            <a:avLst/>
          </a:prstGeom>
        </p:spPr>
      </p:pic>
      <p:sp>
        <p:nvSpPr>
          <p:cNvPr id="2" name="Title 1">
            <a:extLst>
              <a:ext uri="{FF2B5EF4-FFF2-40B4-BE49-F238E27FC236}">
                <a16:creationId xmlns:a16="http://schemas.microsoft.com/office/drawing/2014/main" id="{136FE290-5BDD-29E1-D535-73194778CFF9}"/>
              </a:ext>
            </a:extLst>
          </p:cNvPr>
          <p:cNvSpPr>
            <a:spLocks noGrp="1"/>
          </p:cNvSpPr>
          <p:nvPr>
            <p:ph type="title"/>
          </p:nvPr>
        </p:nvSpPr>
        <p:spPr>
          <a:xfrm>
            <a:off x="1276141" y="2276496"/>
            <a:ext cx="3933005" cy="1478570"/>
          </a:xfrm>
        </p:spPr>
        <p:txBody>
          <a:bodyPr/>
          <a:lstStyle/>
          <a:p>
            <a:r>
              <a:rPr lang="en-US" dirty="0"/>
              <a:t>Conclusion</a:t>
            </a:r>
          </a:p>
        </p:txBody>
      </p:sp>
    </p:spTree>
    <p:extLst>
      <p:ext uri="{BB962C8B-B14F-4D97-AF65-F5344CB8AC3E}">
        <p14:creationId xmlns:p14="http://schemas.microsoft.com/office/powerpoint/2010/main" val="5521898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258</TotalTime>
  <Words>1000</Words>
  <Application>Microsoft Office PowerPoint</Application>
  <PresentationFormat>Widescreen</PresentationFormat>
  <Paragraphs>118</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-apple-system</vt:lpstr>
      <vt:lpstr>Arial</vt:lpstr>
      <vt:lpstr>Calibri</vt:lpstr>
      <vt:lpstr>Tw Cen MT</vt:lpstr>
      <vt:lpstr>Circuit</vt:lpstr>
      <vt:lpstr>Digital piracy of us content</vt:lpstr>
      <vt:lpstr>Table of contents</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 C.</dc:creator>
  <cp:lastModifiedBy>B. C.</cp:lastModifiedBy>
  <cp:revision>7</cp:revision>
  <dcterms:created xsi:type="dcterms:W3CDTF">2025-11-05T19:08:42Z</dcterms:created>
  <dcterms:modified xsi:type="dcterms:W3CDTF">2025-11-06T17:42:23Z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